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legreya Sans SC" panose="020B0604020202020204" charset="0"/>
      <p:regular r:id="rId15"/>
    </p:embeddedFont>
    <p:embeddedFont>
      <p:font typeface="Alegreya Sans SC Bold" panose="020B0604020202020204" charset="0"/>
      <p:regular r:id="rId16"/>
    </p:embeddedFont>
    <p:embeddedFont>
      <p:font typeface="Fira Sans" panose="020B0503050000020004" pitchFamily="34" charset="0"/>
      <p:regular r:id="rId17"/>
    </p:embeddedFont>
    <p:embeddedFont>
      <p:font typeface="Fira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27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872481" y="3390553"/>
            <a:ext cx="5249238" cy="6896447"/>
          </a:xfrm>
          <a:custGeom>
            <a:avLst/>
            <a:gdLst/>
            <a:ahLst/>
            <a:cxnLst/>
            <a:rect l="l" t="t" r="r" b="b"/>
            <a:pathLst>
              <a:path w="5249238" h="6896447">
                <a:moveTo>
                  <a:pt x="0" y="0"/>
                </a:moveTo>
                <a:lnTo>
                  <a:pt x="5249238" y="0"/>
                </a:lnTo>
                <a:lnTo>
                  <a:pt x="5249238" y="6896447"/>
                </a:lnTo>
                <a:lnTo>
                  <a:pt x="0" y="6896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589" y="3557484"/>
            <a:ext cx="13366411" cy="3043429"/>
          </a:xfrm>
          <a:custGeom>
            <a:avLst/>
            <a:gdLst/>
            <a:ahLst/>
            <a:cxnLst/>
            <a:rect l="l" t="t" r="r" b="b"/>
            <a:pathLst>
              <a:path w="13366411" h="3043429">
                <a:moveTo>
                  <a:pt x="0" y="0"/>
                </a:moveTo>
                <a:lnTo>
                  <a:pt x="13366411" y="0"/>
                </a:lnTo>
                <a:lnTo>
                  <a:pt x="13366411" y="3043429"/>
                </a:lnTo>
                <a:lnTo>
                  <a:pt x="0" y="304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207691" y="-1468553"/>
            <a:ext cx="6554923" cy="4114800"/>
          </a:xfrm>
          <a:custGeom>
            <a:avLst/>
            <a:gdLst/>
            <a:ahLst/>
            <a:cxnLst/>
            <a:rect l="l" t="t" r="r" b="b"/>
            <a:pathLst>
              <a:path w="6554923" h="4114800">
                <a:moveTo>
                  <a:pt x="0" y="0"/>
                </a:moveTo>
                <a:lnTo>
                  <a:pt x="6554923" y="0"/>
                </a:lnTo>
                <a:lnTo>
                  <a:pt x="6554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311" y="3559432"/>
            <a:ext cx="17830689" cy="30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5"/>
              </a:lnSpc>
              <a:spcBef>
                <a:spcPct val="0"/>
              </a:spcBef>
            </a:pPr>
            <a:r>
              <a:rPr lang="en-US" sz="8775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Weed Detection using Semi-Supervised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02970" y="6800412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1017405" y="-1837601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1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1" y="4956522"/>
                </a:lnTo>
                <a:lnTo>
                  <a:pt x="37726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4694497" y="2152340"/>
            <a:ext cx="7128693" cy="7128693"/>
          </a:xfrm>
          <a:custGeom>
            <a:avLst/>
            <a:gdLst/>
            <a:ahLst/>
            <a:cxnLst/>
            <a:rect l="l" t="t" r="r" b="b"/>
            <a:pathLst>
              <a:path w="7128693" h="7128693">
                <a:moveTo>
                  <a:pt x="7128693" y="0"/>
                </a:moveTo>
                <a:lnTo>
                  <a:pt x="0" y="0"/>
                </a:lnTo>
                <a:lnTo>
                  <a:pt x="0" y="7128693"/>
                </a:lnTo>
                <a:lnTo>
                  <a:pt x="7128693" y="7128693"/>
                </a:lnTo>
                <a:lnTo>
                  <a:pt x="71286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962106" y="1437067"/>
            <a:ext cx="13807943" cy="6800412"/>
          </a:xfrm>
          <a:custGeom>
            <a:avLst/>
            <a:gdLst/>
            <a:ahLst/>
            <a:cxnLst/>
            <a:rect l="l" t="t" r="r" b="b"/>
            <a:pathLst>
              <a:path w="13807943" h="6800412">
                <a:moveTo>
                  <a:pt x="0" y="0"/>
                </a:moveTo>
                <a:lnTo>
                  <a:pt x="13807943" y="0"/>
                </a:lnTo>
                <a:lnTo>
                  <a:pt x="13807943" y="6800411"/>
                </a:lnTo>
                <a:lnTo>
                  <a:pt x="0" y="6800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62106" y="-204151"/>
            <a:ext cx="13807943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MODEL PREDICTIONS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602970" y="8392781"/>
            <a:ext cx="18948785" cy="88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  <a:spcBef>
                <a:spcPct val="0"/>
              </a:spcBef>
            </a:pPr>
            <a:r>
              <a:rPr lang="en-US" sz="5154" b="1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Our model predicts better than ground truth.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02970" y="6800412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1017405" y="-1837601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1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1" y="4956522"/>
                </a:lnTo>
                <a:lnTo>
                  <a:pt x="37726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4694497" y="2152340"/>
            <a:ext cx="7128693" cy="7128693"/>
          </a:xfrm>
          <a:custGeom>
            <a:avLst/>
            <a:gdLst/>
            <a:ahLst/>
            <a:cxnLst/>
            <a:rect l="l" t="t" r="r" b="b"/>
            <a:pathLst>
              <a:path w="7128693" h="7128693">
                <a:moveTo>
                  <a:pt x="7128693" y="0"/>
                </a:moveTo>
                <a:lnTo>
                  <a:pt x="0" y="0"/>
                </a:lnTo>
                <a:lnTo>
                  <a:pt x="0" y="7128693"/>
                </a:lnTo>
                <a:lnTo>
                  <a:pt x="7128693" y="7128693"/>
                </a:lnTo>
                <a:lnTo>
                  <a:pt x="71286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743" y="6428435"/>
            <a:ext cx="17685030" cy="3227518"/>
          </a:xfrm>
          <a:custGeom>
            <a:avLst/>
            <a:gdLst/>
            <a:ahLst/>
            <a:cxnLst/>
            <a:rect l="l" t="t" r="r" b="b"/>
            <a:pathLst>
              <a:path w="17685030" h="3227518">
                <a:moveTo>
                  <a:pt x="0" y="0"/>
                </a:moveTo>
                <a:lnTo>
                  <a:pt x="17685029" y="0"/>
                </a:lnTo>
                <a:lnTo>
                  <a:pt x="17685029" y="3227518"/>
                </a:lnTo>
                <a:lnTo>
                  <a:pt x="0" y="3227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5529" y="2513381"/>
            <a:ext cx="17383545" cy="3259415"/>
          </a:xfrm>
          <a:custGeom>
            <a:avLst/>
            <a:gdLst/>
            <a:ahLst/>
            <a:cxnLst/>
            <a:rect l="l" t="t" r="r" b="b"/>
            <a:pathLst>
              <a:path w="17383545" h="3259415">
                <a:moveTo>
                  <a:pt x="0" y="0"/>
                </a:moveTo>
                <a:lnTo>
                  <a:pt x="17383545" y="0"/>
                </a:lnTo>
                <a:lnTo>
                  <a:pt x="17383545" y="3259415"/>
                </a:lnTo>
                <a:lnTo>
                  <a:pt x="0" y="3259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769879" y="-258852"/>
            <a:ext cx="8948791" cy="143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7"/>
              </a:lnSpc>
              <a:spcBef>
                <a:spcPct val="0"/>
              </a:spcBef>
            </a:pPr>
            <a:r>
              <a:rPr lang="en-US" sz="7548">
                <a:solidFill>
                  <a:srgbClr val="FFBD59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8926" y="1881267"/>
            <a:ext cx="7476061" cy="66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4"/>
              </a:lnSpc>
              <a:spcBef>
                <a:spcPct val="0"/>
              </a:spcBef>
            </a:pPr>
            <a:r>
              <a:rPr lang="en-US" sz="3867" b="1">
                <a:solidFill>
                  <a:srgbClr val="FFBD59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Baseline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8926" y="5737772"/>
            <a:ext cx="2788674" cy="68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6"/>
              </a:lnSpc>
              <a:spcBef>
                <a:spcPct val="0"/>
              </a:spcBef>
            </a:pPr>
            <a:r>
              <a:rPr lang="en-US" sz="3933" b="1" dirty="0">
                <a:solidFill>
                  <a:srgbClr val="FFBD59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Final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02970" y="6800412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1017405" y="-1837601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1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1" y="4956522"/>
                </a:lnTo>
                <a:lnTo>
                  <a:pt x="37726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4694497" y="2152340"/>
            <a:ext cx="7128693" cy="7128693"/>
          </a:xfrm>
          <a:custGeom>
            <a:avLst/>
            <a:gdLst/>
            <a:ahLst/>
            <a:cxnLst/>
            <a:rect l="l" t="t" r="r" b="b"/>
            <a:pathLst>
              <a:path w="7128693" h="7128693">
                <a:moveTo>
                  <a:pt x="7128693" y="0"/>
                </a:moveTo>
                <a:lnTo>
                  <a:pt x="0" y="0"/>
                </a:lnTo>
                <a:lnTo>
                  <a:pt x="0" y="7128693"/>
                </a:lnTo>
                <a:lnTo>
                  <a:pt x="7128693" y="7128693"/>
                </a:lnTo>
                <a:lnTo>
                  <a:pt x="71286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62106" y="-204151"/>
            <a:ext cx="13807943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Future Prospects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8339" y="1302382"/>
            <a:ext cx="17921822" cy="384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2786" lvl="1" indent="-506393" algn="just">
              <a:lnSpc>
                <a:spcPts val="6567"/>
              </a:lnSpc>
              <a:buFont typeface="Arial"/>
              <a:buChar char="•"/>
            </a:pPr>
            <a:r>
              <a:rPr lang="en-US" sz="4690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Combining Multi-Spectral and Thermal Imaging </a:t>
            </a:r>
          </a:p>
          <a:p>
            <a:pPr algn="just">
              <a:lnSpc>
                <a:spcPts val="4562"/>
              </a:lnSpc>
            </a:pPr>
            <a:r>
              <a:rPr lang="en-US" sz="3258" b="1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Current model relies on RGB images, but additional sensor modalities can improve accuracy.</a:t>
            </a:r>
          </a:p>
          <a:p>
            <a:pPr marL="725167" lvl="1" indent="-362583" algn="just">
              <a:lnSpc>
                <a:spcPts val="4702"/>
              </a:lnSpc>
              <a:buFont typeface="Arial"/>
              <a:buChar char="•"/>
            </a:pPr>
            <a:r>
              <a:rPr lang="en-US" sz="3358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Use near-infrared (NIR) and hyperspectral imaging to detect weeds beyond the </a:t>
            </a:r>
          </a:p>
          <a:p>
            <a:pPr algn="just">
              <a:lnSpc>
                <a:spcPts val="4702"/>
              </a:lnSpc>
            </a:pPr>
            <a:r>
              <a:rPr lang="en-US" sz="3358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      visible spectrum.</a:t>
            </a:r>
          </a:p>
          <a:p>
            <a:pPr marL="725167" lvl="1" indent="-362583" algn="just">
              <a:lnSpc>
                <a:spcPts val="4702"/>
              </a:lnSpc>
              <a:buFont typeface="Arial"/>
              <a:buChar char="•"/>
            </a:pPr>
            <a:r>
              <a:rPr lang="en-US" sz="3358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Integration of thermal cameras to differentiate weed species based on heat signatures.</a:t>
            </a:r>
          </a:p>
          <a:p>
            <a:pPr marL="725167" lvl="1" indent="-362583" algn="just">
              <a:lnSpc>
                <a:spcPts val="4702"/>
              </a:lnSpc>
              <a:buFont typeface="Arial"/>
              <a:buChar char="•"/>
            </a:pPr>
            <a:r>
              <a:rPr lang="en-US" sz="3358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Integration of sensor fusion models to combine RGB, depth, and multispectral data</a:t>
            </a:r>
            <a:r>
              <a:rPr lang="en-US" sz="3358" b="1">
                <a:solidFill>
                  <a:srgbClr val="FCFDF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182" y="5176838"/>
            <a:ext cx="18834850" cy="427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7873" lvl="1" indent="-498936" algn="just">
              <a:lnSpc>
                <a:spcPts val="6470"/>
              </a:lnSpc>
              <a:buFont typeface="Arial"/>
              <a:buChar char="•"/>
            </a:pPr>
            <a:r>
              <a:rPr lang="en-US" sz="4621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Integration with Smart Farming &amp; Precision Agriculture</a:t>
            </a:r>
          </a:p>
          <a:p>
            <a:pPr algn="l">
              <a:lnSpc>
                <a:spcPts val="4410"/>
              </a:lnSpc>
            </a:pPr>
            <a:r>
              <a:rPr lang="en-US" sz="3150" b="1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Our model can be integrated into precision agriculture systems to enhance farm productivity and optimize resource usage.</a:t>
            </a:r>
          </a:p>
          <a:p>
            <a:pPr algn="l">
              <a:lnSpc>
                <a:spcPts val="4830"/>
              </a:lnSpc>
            </a:pPr>
            <a:r>
              <a:rPr lang="en-US" sz="3450" b="1">
                <a:solidFill>
                  <a:srgbClr val="FFBD59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Potential applications:</a:t>
            </a:r>
          </a:p>
          <a:p>
            <a:pPr marL="680223" lvl="1" indent="-340111" algn="l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Automated weed-mapping systems using drones or ground robots.</a:t>
            </a:r>
          </a:p>
          <a:p>
            <a:pPr marL="680223" lvl="1" indent="-340111" algn="l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Smart irrigation systems that adapt water distribution based on weed density.</a:t>
            </a:r>
          </a:p>
          <a:p>
            <a:pPr marL="680223" lvl="1" indent="-340111" algn="l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AI-driven herbicide spraying systems to reduce chemical overuse.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76399" y="2173146"/>
            <a:ext cx="5249238" cy="6896447"/>
          </a:xfrm>
          <a:custGeom>
            <a:avLst/>
            <a:gdLst/>
            <a:ahLst/>
            <a:cxnLst/>
            <a:rect l="l" t="t" r="r" b="b"/>
            <a:pathLst>
              <a:path w="5249238" h="6896447">
                <a:moveTo>
                  <a:pt x="0" y="0"/>
                </a:moveTo>
                <a:lnTo>
                  <a:pt x="5249238" y="0"/>
                </a:lnTo>
                <a:lnTo>
                  <a:pt x="5249238" y="6896447"/>
                </a:lnTo>
                <a:lnTo>
                  <a:pt x="0" y="6896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>
            <a:off x="-286818" y="1217407"/>
            <a:ext cx="5208407" cy="6842803"/>
          </a:xfrm>
          <a:custGeom>
            <a:avLst/>
            <a:gdLst/>
            <a:ahLst/>
            <a:cxnLst/>
            <a:rect l="l" t="t" r="r" b="b"/>
            <a:pathLst>
              <a:path w="5208407" h="6842803">
                <a:moveTo>
                  <a:pt x="0" y="0"/>
                </a:moveTo>
                <a:lnTo>
                  <a:pt x="5208407" y="0"/>
                </a:lnTo>
                <a:lnTo>
                  <a:pt x="5208407" y="6842803"/>
                </a:lnTo>
                <a:lnTo>
                  <a:pt x="0" y="6842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589" y="3557484"/>
            <a:ext cx="13366411" cy="3043429"/>
          </a:xfrm>
          <a:custGeom>
            <a:avLst/>
            <a:gdLst/>
            <a:ahLst/>
            <a:cxnLst/>
            <a:rect l="l" t="t" r="r" b="b"/>
            <a:pathLst>
              <a:path w="13366411" h="3043429">
                <a:moveTo>
                  <a:pt x="0" y="0"/>
                </a:moveTo>
                <a:lnTo>
                  <a:pt x="13366411" y="0"/>
                </a:lnTo>
                <a:lnTo>
                  <a:pt x="13366411" y="3043429"/>
                </a:lnTo>
                <a:lnTo>
                  <a:pt x="0" y="304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80228" y="-659099"/>
            <a:ext cx="11605199" cy="11605199"/>
          </a:xfrm>
          <a:custGeom>
            <a:avLst/>
            <a:gdLst/>
            <a:ahLst/>
            <a:cxnLst/>
            <a:rect l="l" t="t" r="r" b="b"/>
            <a:pathLst>
              <a:path w="11605199" h="11605199">
                <a:moveTo>
                  <a:pt x="0" y="0"/>
                </a:moveTo>
                <a:lnTo>
                  <a:pt x="11605198" y="0"/>
                </a:lnTo>
                <a:lnTo>
                  <a:pt x="11605198" y="11605198"/>
                </a:lnTo>
                <a:lnTo>
                  <a:pt x="0" y="11605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315970" y="4223324"/>
            <a:ext cx="7464258" cy="182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</a:pPr>
            <a:r>
              <a:rPr lang="en-US" sz="11866">
                <a:solidFill>
                  <a:srgbClr val="FFBD59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 flipV="1">
            <a:off x="1086558" y="6425555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39162" y="5259319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 flipV="1">
            <a:off x="15390121" y="1822870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14542725" y="656634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17525" y="2023342"/>
            <a:ext cx="16652949" cy="500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95"/>
              </a:lnSpc>
            </a:pPr>
            <a:r>
              <a:rPr lang="en-US" sz="3568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The task is to develop a weed detection model using semi-supervised learning. We are given:</a:t>
            </a:r>
          </a:p>
          <a:p>
            <a:pPr marL="770363" lvl="1" indent="-385182" algn="just">
              <a:lnSpc>
                <a:spcPts val="4995"/>
              </a:lnSpc>
              <a:buAutoNum type="arabicPeriod"/>
            </a:pPr>
            <a:r>
              <a:rPr lang="en-US" sz="3568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 200 labeled images of sesame crops and weeds.</a:t>
            </a:r>
          </a:p>
          <a:p>
            <a:pPr algn="just">
              <a:lnSpc>
                <a:spcPts val="4995"/>
              </a:lnSpc>
            </a:pPr>
            <a:r>
              <a:rPr lang="en-US" sz="3568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  2.  1,000 unlabeled images of similar content.</a:t>
            </a:r>
          </a:p>
          <a:p>
            <a:pPr algn="just">
              <a:lnSpc>
                <a:spcPts val="4995"/>
              </a:lnSpc>
            </a:pPr>
            <a:r>
              <a:rPr lang="en-US" sz="3568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  3.  50 test images with annotations.</a:t>
            </a:r>
          </a:p>
          <a:p>
            <a:pPr algn="just">
              <a:lnSpc>
                <a:spcPts val="4995"/>
              </a:lnSpc>
            </a:pPr>
            <a:r>
              <a:rPr lang="en-US" sz="3568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The goal is to train a model that can accurately identify and localize weeds, and show clearly how the performance is increased  by leveraging unlabeled data</a:t>
            </a:r>
            <a:r>
              <a:rPr lang="en-US" sz="3568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algn="just">
              <a:lnSpc>
                <a:spcPts val="4995"/>
              </a:lnSpc>
              <a:spcBef>
                <a:spcPct val="0"/>
              </a:spcBef>
            </a:pPr>
            <a:endParaRPr lang="en-US" sz="3568">
              <a:solidFill>
                <a:srgbClr val="FFBD5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4973" y="145789"/>
            <a:ext cx="9862641" cy="158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6"/>
              </a:lnSpc>
              <a:spcBef>
                <a:spcPct val="0"/>
              </a:spcBef>
            </a:pPr>
            <a:r>
              <a:rPr lang="en-US" sz="8319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9553" y="7170147"/>
            <a:ext cx="12468893" cy="159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4321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 Weed detection in agricultural fields is a significant challenge for precision agriculture.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6697" y="-75480"/>
            <a:ext cx="11515777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Semi-Supervised Model</a:t>
            </a:r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548065" y="6970644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0" y="3021926"/>
                </a:moveTo>
                <a:lnTo>
                  <a:pt x="2300142" y="3021926"/>
                </a:lnTo>
                <a:lnTo>
                  <a:pt x="2300142" y="0"/>
                </a:lnTo>
                <a:lnTo>
                  <a:pt x="0" y="0"/>
                </a:lnTo>
                <a:lnTo>
                  <a:pt x="0" y="30219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5372969" y="5781025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0" y="4956522"/>
                </a:moveTo>
                <a:lnTo>
                  <a:pt x="3772662" y="4956522"/>
                </a:lnTo>
                <a:lnTo>
                  <a:pt x="3772662" y="0"/>
                </a:lnTo>
                <a:lnTo>
                  <a:pt x="0" y="0"/>
                </a:lnTo>
                <a:lnTo>
                  <a:pt x="0" y="49565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7670" y="7215631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6270546" y="769331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2300142" y="0"/>
                </a:moveTo>
                <a:lnTo>
                  <a:pt x="0" y="0"/>
                </a:lnTo>
                <a:lnTo>
                  <a:pt x="0" y="3021927"/>
                </a:lnTo>
                <a:lnTo>
                  <a:pt x="2300142" y="3021927"/>
                </a:lnTo>
                <a:lnTo>
                  <a:pt x="23001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960838" y="211407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4" y="0"/>
                </a:lnTo>
                <a:lnTo>
                  <a:pt x="6538054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17670" y="1841556"/>
            <a:ext cx="16280466" cy="776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0"/>
              </a:lnSpc>
            </a:pPr>
            <a:r>
              <a:rPr lang="en-US" sz="33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 semi-supervised learning model leverages both labeled and unlabeled data to improve learning efficiency. It is useful when labeled data is scarce or expensive to obtain.</a:t>
            </a:r>
          </a:p>
          <a:p>
            <a:pPr marL="723334" lvl="1" indent="-361667" algn="just">
              <a:lnSpc>
                <a:spcPts val="4690"/>
              </a:lnSpc>
              <a:buFont typeface="Arial"/>
              <a:buChar char="•"/>
            </a:pPr>
            <a:r>
              <a:rPr lang="en-US" sz="33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Labeled Data: Small dataset with input-output pairs (e.g., images with weed annotations).</a:t>
            </a:r>
          </a:p>
          <a:p>
            <a:pPr marL="723334" lvl="1" indent="-361667" algn="just">
              <a:lnSpc>
                <a:spcPts val="4690"/>
              </a:lnSpc>
              <a:buFont typeface="Arial"/>
              <a:buChar char="•"/>
            </a:pPr>
            <a:r>
              <a:rPr lang="en-US" sz="33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Unlabeled Data: Large dataset without labels (e.g., images without annotations).</a:t>
            </a:r>
          </a:p>
          <a:p>
            <a:pPr marL="723334" lvl="1" indent="-361667" algn="just">
              <a:lnSpc>
                <a:spcPts val="4690"/>
              </a:lnSpc>
              <a:buFont typeface="Arial"/>
              <a:buChar char="•"/>
            </a:pPr>
            <a:r>
              <a:rPr lang="en-US" sz="33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Learning Objective: The model learns patterns from labeled data and refines its understanding using unlabeled data.</a:t>
            </a:r>
          </a:p>
          <a:p>
            <a:pPr algn="just">
              <a:lnSpc>
                <a:spcPts val="4690"/>
              </a:lnSpc>
            </a:pPr>
            <a:endParaRPr lang="en-US" sz="335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5498"/>
              </a:lnSpc>
            </a:pPr>
            <a:r>
              <a:rPr lang="en-US" sz="3927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Advantages:</a:t>
            </a:r>
          </a:p>
          <a:p>
            <a:pPr marL="723334" lvl="1" indent="-361667" algn="just">
              <a:lnSpc>
                <a:spcPts val="4690"/>
              </a:lnSpc>
              <a:buFont typeface="Arial"/>
              <a:buChar char="•"/>
            </a:pPr>
            <a:r>
              <a:rPr lang="en-US" sz="33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Reduces reliance on expensive labeled datasets.</a:t>
            </a:r>
          </a:p>
          <a:p>
            <a:pPr marL="723334" lvl="1" indent="-361667" algn="just">
              <a:lnSpc>
                <a:spcPts val="4690"/>
              </a:lnSpc>
              <a:buFont typeface="Arial"/>
              <a:buChar char="•"/>
            </a:pPr>
            <a:r>
              <a:rPr lang="en-US" sz="33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Improves model generalization and performance.</a:t>
            </a:r>
          </a:p>
          <a:p>
            <a:pPr algn="just">
              <a:lnSpc>
                <a:spcPts val="4690"/>
              </a:lnSpc>
              <a:spcBef>
                <a:spcPct val="0"/>
              </a:spcBef>
            </a:pPr>
            <a:endParaRPr lang="en-US" sz="335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0307" y="-1732119"/>
            <a:ext cx="8415386" cy="8415386"/>
          </a:xfrm>
          <a:custGeom>
            <a:avLst/>
            <a:gdLst/>
            <a:ahLst/>
            <a:cxnLst/>
            <a:rect l="l" t="t" r="r" b="b"/>
            <a:pathLst>
              <a:path w="8415386" h="8415386">
                <a:moveTo>
                  <a:pt x="0" y="0"/>
                </a:moveTo>
                <a:lnTo>
                  <a:pt x="8415386" y="0"/>
                </a:lnTo>
                <a:lnTo>
                  <a:pt x="8415386" y="8415386"/>
                </a:lnTo>
                <a:lnTo>
                  <a:pt x="0" y="8415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>
            <a:off x="14704544" y="4886355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0" y="0"/>
                </a:moveTo>
                <a:lnTo>
                  <a:pt x="2952452" y="0"/>
                </a:lnTo>
                <a:lnTo>
                  <a:pt x="2952452" y="3878931"/>
                </a:lnTo>
                <a:lnTo>
                  <a:pt x="0" y="3878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609329" y="3260610"/>
            <a:ext cx="8415386" cy="8415386"/>
          </a:xfrm>
          <a:custGeom>
            <a:avLst/>
            <a:gdLst/>
            <a:ahLst/>
            <a:cxnLst/>
            <a:rect l="l" t="t" r="r" b="b"/>
            <a:pathLst>
              <a:path w="8415386" h="8415386">
                <a:moveTo>
                  <a:pt x="0" y="0"/>
                </a:moveTo>
                <a:lnTo>
                  <a:pt x="8415386" y="0"/>
                </a:lnTo>
                <a:lnTo>
                  <a:pt x="8415386" y="8415386"/>
                </a:lnTo>
                <a:lnTo>
                  <a:pt x="0" y="8415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 flipV="1">
            <a:off x="13228318" y="423573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2952452" y="3878930"/>
                </a:moveTo>
                <a:lnTo>
                  <a:pt x="0" y="3878930"/>
                </a:lnTo>
                <a:lnTo>
                  <a:pt x="0" y="0"/>
                </a:lnTo>
                <a:lnTo>
                  <a:pt x="2952452" y="0"/>
                </a:lnTo>
                <a:lnTo>
                  <a:pt x="2952452" y="38789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81943" y="5876296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0" y="0"/>
                </a:moveTo>
                <a:lnTo>
                  <a:pt x="2952453" y="0"/>
                </a:lnTo>
                <a:lnTo>
                  <a:pt x="2952453" y="3878930"/>
                </a:lnTo>
                <a:lnTo>
                  <a:pt x="0" y="3878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15335548" y="6408070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2952452" y="3878930"/>
                </a:moveTo>
                <a:lnTo>
                  <a:pt x="0" y="3878930"/>
                </a:lnTo>
                <a:lnTo>
                  <a:pt x="0" y="0"/>
                </a:lnTo>
                <a:lnTo>
                  <a:pt x="2952452" y="0"/>
                </a:lnTo>
                <a:lnTo>
                  <a:pt x="2952452" y="38789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1570607"/>
            <a:ext cx="18846048" cy="1061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3275" lvl="1" indent="-501638" algn="just">
              <a:lnSpc>
                <a:spcPts val="6505"/>
              </a:lnSpc>
              <a:buAutoNum type="arabicPeriod"/>
            </a:pPr>
            <a:r>
              <a:rPr lang="en-US" sz="4646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Train YOLO8vx model on training set.</a:t>
            </a:r>
          </a:p>
          <a:p>
            <a:pPr algn="just"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          This serves as our base line model.</a:t>
            </a:r>
          </a:p>
          <a:p>
            <a:pPr algn="just">
              <a:lnSpc>
                <a:spcPts val="5293"/>
              </a:lnSpc>
            </a:pPr>
            <a:endParaRPr lang="en-US" sz="378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5832"/>
              </a:lnSpc>
            </a:pPr>
            <a:r>
              <a:rPr lang="en-US" sz="4166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    2.</a:t>
            </a:r>
            <a:r>
              <a:rPr lang="en-US" sz="4166" b="1">
                <a:solidFill>
                  <a:srgbClr val="FFBD59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4166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Generate Psudeo-Labels for unlabled images using this model.</a:t>
            </a:r>
          </a:p>
          <a:p>
            <a:pPr algn="just">
              <a:lnSpc>
                <a:spcPts val="4889"/>
              </a:lnSpc>
            </a:pPr>
            <a:r>
              <a:rPr lang="en-US" sz="3492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          </a:t>
            </a:r>
            <a:r>
              <a:rPr lang="en-US" sz="3492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This allows our model to leverage its perfomance using the large unlabeled data.</a:t>
            </a:r>
          </a:p>
          <a:p>
            <a:pPr algn="just">
              <a:lnSpc>
                <a:spcPts val="4889"/>
              </a:lnSpc>
            </a:pPr>
            <a:endParaRPr lang="en-US" sz="3492">
              <a:solidFill>
                <a:srgbClr val="FCFDF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5832"/>
              </a:lnSpc>
            </a:pPr>
            <a:r>
              <a:rPr lang="en-US" sz="4166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   3.Fine-Tune the model using both labeled and psudeo-labeled images.   </a:t>
            </a:r>
          </a:p>
          <a:p>
            <a:pPr algn="just">
              <a:lnSpc>
                <a:spcPts val="4755"/>
              </a:lnSpc>
            </a:pPr>
            <a:r>
              <a:rPr lang="en-US" sz="3396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      We take advantage of the pre-trained YOLO8vx model to train our model </a:t>
            </a:r>
          </a:p>
          <a:p>
            <a:pPr algn="just">
              <a:lnSpc>
                <a:spcPts val="4755"/>
              </a:lnSpc>
            </a:pPr>
            <a:r>
              <a:rPr lang="en-US" sz="3396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      efficiently.</a:t>
            </a:r>
          </a:p>
          <a:p>
            <a:pPr algn="just">
              <a:lnSpc>
                <a:spcPts val="4755"/>
              </a:lnSpc>
            </a:pPr>
            <a:endParaRPr lang="en-US" sz="3396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5832"/>
              </a:lnSpc>
            </a:pPr>
            <a:r>
              <a:rPr lang="en-US" sz="4166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   4.Evaluate the Model using the testset.</a:t>
            </a:r>
          </a:p>
          <a:p>
            <a:pPr algn="just">
              <a:lnSpc>
                <a:spcPts val="5159"/>
              </a:lnSpc>
            </a:pPr>
            <a:r>
              <a:rPr lang="en-US" sz="3685">
                <a:solidFill>
                  <a:srgbClr val="FFBD59"/>
                </a:solidFill>
                <a:latin typeface="Fira Sans"/>
                <a:ea typeface="Fira Sans"/>
                <a:cs typeface="Fira Sans"/>
                <a:sym typeface="Fira Sans"/>
              </a:rPr>
              <a:t>      </a:t>
            </a:r>
            <a:r>
              <a:rPr lang="en-US" sz="3685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We check the perfomance of our model using different metrics.</a:t>
            </a:r>
          </a:p>
          <a:p>
            <a:pPr algn="just">
              <a:lnSpc>
                <a:spcPts val="5152"/>
              </a:lnSpc>
            </a:pPr>
            <a:endParaRPr lang="en-US" sz="3685">
              <a:solidFill>
                <a:srgbClr val="FCFDF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5152"/>
              </a:lnSpc>
            </a:pPr>
            <a:endParaRPr lang="en-US" sz="3685">
              <a:solidFill>
                <a:srgbClr val="FCFDF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5152"/>
              </a:lnSpc>
            </a:pPr>
            <a:endParaRPr lang="en-US" sz="3685">
              <a:solidFill>
                <a:srgbClr val="FCFDF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5152"/>
              </a:lnSpc>
              <a:spcBef>
                <a:spcPct val="0"/>
              </a:spcBef>
            </a:pPr>
            <a:endParaRPr lang="en-US" sz="3685">
              <a:solidFill>
                <a:srgbClr val="FCFDF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5282" y="128298"/>
            <a:ext cx="6921549" cy="146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4"/>
              </a:lnSpc>
              <a:spcBef>
                <a:spcPct val="0"/>
              </a:spcBef>
            </a:pPr>
            <a:r>
              <a:rPr lang="en-US" sz="7710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Our Strategy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41" y="6599739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13300" y="960347"/>
            <a:ext cx="12059669" cy="119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6"/>
              </a:lnSpc>
              <a:spcBef>
                <a:spcPct val="0"/>
              </a:spcBef>
            </a:pPr>
            <a:r>
              <a:rPr lang="en-US" sz="6968" b="1">
                <a:solidFill>
                  <a:srgbClr val="FFBD59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YOLO Format</a:t>
            </a:r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548065" y="6970644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0" y="3021926"/>
                </a:moveTo>
                <a:lnTo>
                  <a:pt x="2300142" y="3021926"/>
                </a:lnTo>
                <a:lnTo>
                  <a:pt x="2300142" y="0"/>
                </a:lnTo>
                <a:lnTo>
                  <a:pt x="0" y="0"/>
                </a:lnTo>
                <a:lnTo>
                  <a:pt x="0" y="30219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5372969" y="5781025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0" y="4956522"/>
                </a:moveTo>
                <a:lnTo>
                  <a:pt x="3772662" y="4956522"/>
                </a:lnTo>
                <a:lnTo>
                  <a:pt x="3772662" y="0"/>
                </a:lnTo>
                <a:lnTo>
                  <a:pt x="0" y="0"/>
                </a:lnTo>
                <a:lnTo>
                  <a:pt x="0" y="4956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209211" y="172123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8700" y="210270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2300142" y="0"/>
                </a:moveTo>
                <a:lnTo>
                  <a:pt x="0" y="0"/>
                </a:lnTo>
                <a:lnTo>
                  <a:pt x="0" y="3021926"/>
                </a:lnTo>
                <a:lnTo>
                  <a:pt x="2300142" y="3021926"/>
                </a:lnTo>
                <a:lnTo>
                  <a:pt x="23001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857631" y="-364188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2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2" y="4956522"/>
                </a:lnTo>
                <a:lnTo>
                  <a:pt x="3772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960838" y="211407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4" y="0"/>
                </a:lnTo>
                <a:lnTo>
                  <a:pt x="6538054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73090" y="3045338"/>
            <a:ext cx="14739446" cy="381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606" b="1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The YOLO format is used for object detection, where each annotation defines the bounding box and class of an object in an image. The format typically consists of a .txt file for each image, with each line representing one object using the following structure:</a:t>
            </a:r>
          </a:p>
          <a:p>
            <a:pPr algn="ctr">
              <a:lnSpc>
                <a:spcPts val="5049"/>
              </a:lnSpc>
            </a:pPr>
            <a:endParaRPr lang="en-US" sz="3606" b="1">
              <a:solidFill>
                <a:srgbClr val="FFFFFF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algn="ctr">
              <a:lnSpc>
                <a:spcPts val="5049"/>
              </a:lnSpc>
              <a:spcBef>
                <a:spcPct val="0"/>
              </a:spcBef>
            </a:pPr>
            <a:endParaRPr lang="en-US" sz="3606" b="1">
              <a:solidFill>
                <a:srgbClr val="FFFFFF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39774" y="6018748"/>
            <a:ext cx="13728083" cy="84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4419" b="1">
                <a:solidFill>
                  <a:srgbClr val="FFFF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&lt;class_id&gt;  &lt;x_center&gt;  &lt;y_center&gt;  &lt;width&gt;  &lt;height&gt;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57330" y="317360"/>
            <a:ext cx="14392390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Example of  YOLO format</a:t>
            </a:r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548065" y="6970644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0" y="3021926"/>
                </a:moveTo>
                <a:lnTo>
                  <a:pt x="2300142" y="3021926"/>
                </a:lnTo>
                <a:lnTo>
                  <a:pt x="2300142" y="0"/>
                </a:lnTo>
                <a:lnTo>
                  <a:pt x="0" y="0"/>
                </a:lnTo>
                <a:lnTo>
                  <a:pt x="0" y="30219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5372969" y="5781025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0" y="4956522"/>
                </a:moveTo>
                <a:lnTo>
                  <a:pt x="3772662" y="4956522"/>
                </a:lnTo>
                <a:lnTo>
                  <a:pt x="3772662" y="0"/>
                </a:lnTo>
                <a:lnTo>
                  <a:pt x="0" y="0"/>
                </a:lnTo>
                <a:lnTo>
                  <a:pt x="0" y="4956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209211" y="172123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9816" y="-348792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2300142" y="0"/>
                </a:moveTo>
                <a:lnTo>
                  <a:pt x="0" y="0"/>
                </a:lnTo>
                <a:lnTo>
                  <a:pt x="0" y="3021927"/>
                </a:lnTo>
                <a:lnTo>
                  <a:pt x="2300142" y="3021927"/>
                </a:lnTo>
                <a:lnTo>
                  <a:pt x="23001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1083644" y="-2478261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2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2" y="4956522"/>
                </a:lnTo>
                <a:lnTo>
                  <a:pt x="3772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87178" y="4010174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74596" y="1939367"/>
            <a:ext cx="13425164" cy="4813143"/>
          </a:xfrm>
          <a:custGeom>
            <a:avLst/>
            <a:gdLst/>
            <a:ahLst/>
            <a:cxnLst/>
            <a:rect l="l" t="t" r="r" b="b"/>
            <a:pathLst>
              <a:path w="13425164" h="4813143">
                <a:moveTo>
                  <a:pt x="0" y="0"/>
                </a:moveTo>
                <a:lnTo>
                  <a:pt x="13425164" y="0"/>
                </a:lnTo>
                <a:lnTo>
                  <a:pt x="13425164" y="4813143"/>
                </a:lnTo>
                <a:lnTo>
                  <a:pt x="0" y="48131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9896" y="7036388"/>
            <a:ext cx="17848207" cy="9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8"/>
              </a:lnSpc>
              <a:spcBef>
                <a:spcPct val="0"/>
              </a:spcBef>
            </a:pPr>
            <a:r>
              <a:rPr lang="en-US" sz="5298" b="1">
                <a:solidFill>
                  <a:srgbClr val="FCFDF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This  is represented as  0   bx  by  bw  bh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12255" y="183889"/>
            <a:ext cx="8719027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YOLO8vx </a:t>
            </a:r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548065" y="6970644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0" y="3021926"/>
                </a:moveTo>
                <a:lnTo>
                  <a:pt x="2300142" y="3021926"/>
                </a:lnTo>
                <a:lnTo>
                  <a:pt x="2300142" y="0"/>
                </a:lnTo>
                <a:lnTo>
                  <a:pt x="0" y="0"/>
                </a:lnTo>
                <a:lnTo>
                  <a:pt x="0" y="30219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5372969" y="5781025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0" y="4956522"/>
                </a:moveTo>
                <a:lnTo>
                  <a:pt x="3772662" y="4956522"/>
                </a:lnTo>
                <a:lnTo>
                  <a:pt x="3772662" y="0"/>
                </a:lnTo>
                <a:lnTo>
                  <a:pt x="0" y="0"/>
                </a:lnTo>
                <a:lnTo>
                  <a:pt x="0" y="4956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209211" y="172123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857631" y="-2478261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2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2" y="4956522"/>
                </a:lnTo>
                <a:lnTo>
                  <a:pt x="3772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0390" y="1568833"/>
            <a:ext cx="20394270" cy="827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1"/>
              </a:lnSpc>
            </a:pPr>
            <a:r>
              <a:rPr lang="en-US" sz="4015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What is YOLOv8x?</a:t>
            </a:r>
          </a:p>
          <a:p>
            <a:pPr algn="l">
              <a:lnSpc>
                <a:spcPts val="4398"/>
              </a:lnSpc>
            </a:pPr>
            <a:r>
              <a:rPr lang="en-US" sz="31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A cutting-edge object detection model, building on YOLOv8 with an anchor-free approach and </a:t>
            </a:r>
          </a:p>
          <a:p>
            <a:pPr algn="l">
              <a:lnSpc>
                <a:spcPts val="4398"/>
              </a:lnSpc>
            </a:pPr>
            <a:r>
              <a:rPr lang="en-US" sz="31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improved feature fusion for high accuracy.</a:t>
            </a:r>
          </a:p>
          <a:p>
            <a:pPr algn="l">
              <a:lnSpc>
                <a:spcPts val="2718"/>
              </a:lnSpc>
            </a:pPr>
            <a:endParaRPr lang="en-US" sz="3141">
              <a:solidFill>
                <a:srgbClr val="FCFDF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5621"/>
              </a:lnSpc>
            </a:pPr>
            <a:r>
              <a:rPr lang="en-US" sz="4015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Key Features:</a:t>
            </a:r>
          </a:p>
          <a:p>
            <a:pPr marL="656695" lvl="1" indent="-328347" algn="l">
              <a:lnSpc>
                <a:spcPts val="4258"/>
              </a:lnSpc>
              <a:buFont typeface="Arial"/>
              <a:buChar char="•"/>
            </a:pPr>
            <a:r>
              <a:rPr lang="en-US" sz="30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High Accuracy and Speed: Optimized for real-time detection with improved inference.</a:t>
            </a:r>
          </a:p>
          <a:p>
            <a:pPr marL="656695" lvl="1" indent="-328347" algn="l">
              <a:lnSpc>
                <a:spcPts val="4258"/>
              </a:lnSpc>
              <a:buFont typeface="Arial"/>
              <a:buChar char="•"/>
            </a:pPr>
            <a:r>
              <a:rPr lang="en-US" sz="30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Enhanced Feature Extraction: Uses CSPDarkNet53 for superior object representation.</a:t>
            </a:r>
          </a:p>
          <a:p>
            <a:pPr marL="656695" lvl="1" indent="-328347" algn="l">
              <a:lnSpc>
                <a:spcPts val="4258"/>
              </a:lnSpc>
              <a:buFont typeface="Arial"/>
              <a:buChar char="•"/>
            </a:pPr>
            <a:r>
              <a:rPr lang="en-US" sz="30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Anchor-Free Detection: Simplifies training and boosts precision.</a:t>
            </a:r>
          </a:p>
          <a:p>
            <a:pPr marL="656695" lvl="1" indent="-328347" algn="l">
              <a:lnSpc>
                <a:spcPts val="4258"/>
              </a:lnSpc>
              <a:buFont typeface="Arial"/>
              <a:buChar char="•"/>
            </a:pPr>
            <a:r>
              <a:rPr lang="en-US" sz="30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Advanced Object Localization: Uses Decoupled Head and CIoU loss for better bounding boxes.</a:t>
            </a:r>
          </a:p>
          <a:p>
            <a:pPr marL="656695" lvl="1" indent="-328347" algn="l">
              <a:lnSpc>
                <a:spcPts val="4258"/>
              </a:lnSpc>
              <a:buFont typeface="Arial"/>
              <a:buChar char="•"/>
            </a:pPr>
            <a:r>
              <a:rPr lang="en-US" sz="30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Multi-Task Capabilities: Supports detection, segmentation, and classification.</a:t>
            </a:r>
          </a:p>
          <a:p>
            <a:pPr algn="l">
              <a:lnSpc>
                <a:spcPts val="2998"/>
              </a:lnSpc>
            </a:pPr>
            <a:endParaRPr lang="en-US" sz="3041">
              <a:solidFill>
                <a:srgbClr val="FCFDF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5666"/>
              </a:lnSpc>
            </a:pPr>
            <a:r>
              <a:rPr lang="en-US" sz="4047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Why YOLOv8x?</a:t>
            </a:r>
          </a:p>
          <a:p>
            <a:pPr marL="656695" lvl="1" indent="-328347" algn="l">
              <a:lnSpc>
                <a:spcPts val="4258"/>
              </a:lnSpc>
              <a:buFont typeface="Arial"/>
              <a:buChar char="•"/>
            </a:pPr>
            <a:r>
              <a:rPr lang="en-US" sz="30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Balances efficiency and accuracy for high-performance detection.</a:t>
            </a:r>
          </a:p>
          <a:p>
            <a:pPr marL="656695" lvl="1" indent="-328347" algn="l">
              <a:lnSpc>
                <a:spcPts val="4258"/>
              </a:lnSpc>
              <a:buFont typeface="Arial"/>
              <a:buChar char="•"/>
            </a:pPr>
            <a:r>
              <a:rPr lang="en-US" sz="30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Ideal for applications in agriculture, robotics, autonomous vehicles, and surveillance.</a:t>
            </a:r>
          </a:p>
          <a:p>
            <a:pPr marL="656695" lvl="1" indent="-328347" algn="l">
              <a:lnSpc>
                <a:spcPts val="4258"/>
              </a:lnSpc>
              <a:buFont typeface="Arial"/>
              <a:buChar char="•"/>
            </a:pPr>
            <a:r>
              <a:rPr lang="en-US" sz="3041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Scalable for edge and cloud deployment, with optimizations for real-time AI tasks.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02531" y="-75480"/>
            <a:ext cx="13369294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Architecture of yolo8vx</a:t>
            </a:r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548065" y="6970644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0" y="3021926"/>
                </a:moveTo>
                <a:lnTo>
                  <a:pt x="2300142" y="3021926"/>
                </a:lnTo>
                <a:lnTo>
                  <a:pt x="2300142" y="0"/>
                </a:lnTo>
                <a:lnTo>
                  <a:pt x="0" y="0"/>
                </a:lnTo>
                <a:lnTo>
                  <a:pt x="0" y="30219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5372969" y="5781025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0" y="4956522"/>
                </a:moveTo>
                <a:lnTo>
                  <a:pt x="3772662" y="4956522"/>
                </a:lnTo>
                <a:lnTo>
                  <a:pt x="3772662" y="0"/>
                </a:lnTo>
                <a:lnTo>
                  <a:pt x="0" y="0"/>
                </a:lnTo>
                <a:lnTo>
                  <a:pt x="0" y="4956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209211" y="172123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446310"/>
            <a:ext cx="17991775" cy="648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7"/>
              </a:lnSpc>
              <a:spcBef>
                <a:spcPct val="0"/>
              </a:spcBef>
            </a:pPr>
            <a:r>
              <a:rPr lang="en-US" sz="4162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1. Backbone (Feature Extraction)</a:t>
            </a:r>
          </a:p>
          <a:p>
            <a:pPr marL="741666" lvl="1" indent="-370833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Uses CSPDarkNet53 with a Focus layer to process images more efficiently.</a:t>
            </a:r>
          </a:p>
          <a:p>
            <a:pPr marL="741666" lvl="1" indent="-370833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Extracts important features from input images using convolutional layers.</a:t>
            </a:r>
          </a:p>
          <a:p>
            <a:pPr algn="l">
              <a:lnSpc>
                <a:spcPts val="6064"/>
              </a:lnSpc>
              <a:spcBef>
                <a:spcPct val="0"/>
              </a:spcBef>
            </a:pPr>
            <a:r>
              <a:rPr lang="en-US" sz="4331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2. Neck (Feature Fusion)</a:t>
            </a:r>
          </a:p>
          <a:p>
            <a:pPr marL="741666" lvl="1" indent="-370833" algn="just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Utilizes PAN (Path Aggregation Network) + FPN (Feature Pyramid Network).</a:t>
            </a:r>
          </a:p>
          <a:p>
            <a:pPr marL="741666" lvl="1" indent="-370833" algn="just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Ensures information from low-resolution (contextual) and high-resolution (detailed) features are</a:t>
            </a:r>
            <a:r>
              <a:rPr lang="en-US" sz="3435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 fused properly.</a:t>
            </a:r>
          </a:p>
          <a:p>
            <a:pPr algn="l">
              <a:lnSpc>
                <a:spcPts val="5588"/>
              </a:lnSpc>
              <a:spcBef>
                <a:spcPct val="0"/>
              </a:spcBef>
            </a:pPr>
            <a:r>
              <a:rPr lang="en-US" sz="3991" b="1">
                <a:solidFill>
                  <a:srgbClr val="FFBD59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3. Head (Prediction)</a:t>
            </a:r>
          </a:p>
          <a:p>
            <a:pPr marL="741666" lvl="1" indent="-370833" algn="just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Uses Decoupled Head, separating classification and bounding box regression.</a:t>
            </a:r>
          </a:p>
          <a:p>
            <a:pPr marL="741666" lvl="1" indent="-370833" algn="just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CFDFE"/>
                </a:solidFill>
                <a:latin typeface="Fira Sans"/>
                <a:ea typeface="Fira Sans"/>
                <a:cs typeface="Fira Sans"/>
                <a:sym typeface="Fira Sans"/>
              </a:rPr>
              <a:t>The anchor-free approach improves object localization and speed.ragraph text.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548065" y="6970644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0" y="3021926"/>
                </a:moveTo>
                <a:lnTo>
                  <a:pt x="2300142" y="3021926"/>
                </a:lnTo>
                <a:lnTo>
                  <a:pt x="2300142" y="0"/>
                </a:lnTo>
                <a:lnTo>
                  <a:pt x="0" y="0"/>
                </a:lnTo>
                <a:lnTo>
                  <a:pt x="0" y="30219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5372969" y="5781025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0" y="4956522"/>
                </a:moveTo>
                <a:lnTo>
                  <a:pt x="3772662" y="4956522"/>
                </a:lnTo>
                <a:lnTo>
                  <a:pt x="3772662" y="0"/>
                </a:lnTo>
                <a:lnTo>
                  <a:pt x="0" y="0"/>
                </a:lnTo>
                <a:lnTo>
                  <a:pt x="0" y="4956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209211" y="172123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8700" y="210270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2300142" y="0"/>
                </a:moveTo>
                <a:lnTo>
                  <a:pt x="0" y="0"/>
                </a:lnTo>
                <a:lnTo>
                  <a:pt x="0" y="3021926"/>
                </a:lnTo>
                <a:lnTo>
                  <a:pt x="2300142" y="3021926"/>
                </a:lnTo>
                <a:lnTo>
                  <a:pt x="23001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857631" y="-364188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2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2" y="4956522"/>
                </a:lnTo>
                <a:lnTo>
                  <a:pt x="3772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87178" y="4010174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55293" y="437382"/>
            <a:ext cx="15162041" cy="9105755"/>
          </a:xfrm>
          <a:custGeom>
            <a:avLst/>
            <a:gdLst/>
            <a:ahLst/>
            <a:cxnLst/>
            <a:rect l="l" t="t" r="r" b="b"/>
            <a:pathLst>
              <a:path w="15162041" h="9105755">
                <a:moveTo>
                  <a:pt x="0" y="0"/>
                </a:moveTo>
                <a:lnTo>
                  <a:pt x="15162041" y="0"/>
                </a:lnTo>
                <a:lnTo>
                  <a:pt x="15162041" y="9105755"/>
                </a:lnTo>
                <a:lnTo>
                  <a:pt x="0" y="9105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750</Words>
  <Application>Microsoft Office PowerPoint</Application>
  <PresentationFormat>Custom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Fira Sans Bold</vt:lpstr>
      <vt:lpstr>Alegreya Sans SC Bold</vt:lpstr>
      <vt:lpstr>Alegreya Sans SC</vt:lpstr>
      <vt:lpstr>Fira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</dc:title>
  <cp:lastModifiedBy>Rithvik Ponnapalli</cp:lastModifiedBy>
  <cp:revision>2</cp:revision>
  <dcterms:created xsi:type="dcterms:W3CDTF">2006-08-16T00:00:00Z</dcterms:created>
  <dcterms:modified xsi:type="dcterms:W3CDTF">2025-02-07T09:47:59Z</dcterms:modified>
  <dc:identifier>DAGeWOzdnEY</dc:identifier>
</cp:coreProperties>
</file>